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83" r:id="rId3"/>
    <p:sldId id="295" r:id="rId4"/>
    <p:sldId id="257" r:id="rId5"/>
    <p:sldId id="284"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10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3/31/2023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3/31/2023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3/31/2023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3/31/2023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3/31/2023</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3/31/2023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3/31/2023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3/31/2023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3/31/2023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3/31/2023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3/31/2023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3/31/2023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a05kgcI9D2Q?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888DBE8-157A-2820-5F17-2A7263811548}"/>
              </a:ext>
            </a:extLst>
          </p:cNvPr>
          <p:cNvSpPr>
            <a:spLocks noGrp="1"/>
          </p:cNvSpPr>
          <p:nvPr>
            <p:ph type="ctrTitle"/>
          </p:nvPr>
        </p:nvSpPr>
        <p:spPr>
          <a:xfrm>
            <a:off x="6090045" y="1346200"/>
            <a:ext cx="5624118" cy="3284538"/>
          </a:xfrm>
        </p:spPr>
        <p:txBody>
          <a:bodyPr anchor="b">
            <a:normAutofit/>
          </a:bodyPr>
          <a:lstStyle/>
          <a:p>
            <a:r>
              <a:rPr lang="en-US" dirty="0"/>
              <a:t>Lifespan Psychology:</a:t>
            </a:r>
            <a:br>
              <a:rPr lang="en-US" dirty="0"/>
            </a:br>
            <a:r>
              <a:rPr lang="en-US" dirty="0"/>
              <a:t>Plasticity</a:t>
            </a:r>
            <a:endParaRPr lang="en-AU" dirty="0"/>
          </a:p>
        </p:txBody>
      </p:sp>
      <p:sp>
        <p:nvSpPr>
          <p:cNvPr id="3" name="Subtitle 2">
            <a:extLst>
              <a:ext uri="{FF2B5EF4-FFF2-40B4-BE49-F238E27FC236}">
                <a16:creationId xmlns:a16="http://schemas.microsoft.com/office/drawing/2014/main" id="{AE07AE95-F8FB-D371-4C43-5A92F263451B}"/>
              </a:ext>
            </a:extLst>
          </p:cNvPr>
          <p:cNvSpPr>
            <a:spLocks noGrp="1"/>
          </p:cNvSpPr>
          <p:nvPr>
            <p:ph type="subTitle" idx="1"/>
          </p:nvPr>
        </p:nvSpPr>
        <p:spPr>
          <a:xfrm>
            <a:off x="6096369" y="4630738"/>
            <a:ext cx="5617794" cy="1150937"/>
          </a:xfrm>
        </p:spPr>
        <p:txBody>
          <a:bodyPr anchor="t">
            <a:normAutofit/>
          </a:bodyPr>
          <a:lstStyle/>
          <a:p>
            <a:r>
              <a:rPr lang="en-US" dirty="0"/>
              <a:t>AEPSY Year 11 ATAR </a:t>
            </a:r>
            <a:endParaRPr lang="en-AU" dirty="0"/>
          </a:p>
          <a:p>
            <a:endParaRPr lang="en-AU" dirty="0"/>
          </a:p>
        </p:txBody>
      </p:sp>
      <p:sp>
        <p:nvSpPr>
          <p:cNvPr id="1044" name="Freeform: Shape 1043">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6" name="Freeform: Shape 1045">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BAAFC2EE-D123-49EA-B87D-2EBDCFF0D731}"/>
              </a:ext>
            </a:extLst>
          </p:cNvPr>
          <p:cNvPicPr>
            <a:picLocks noChangeAspect="1"/>
          </p:cNvPicPr>
          <p:nvPr/>
        </p:nvPicPr>
        <p:blipFill rotWithShape="1">
          <a:blip r:embed="rId2"/>
          <a:srcRect l="13881" r="16240"/>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048" name="Freeform: Shape 1047">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617962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F9EE-3890-4FE0-AE52-E7498E897ADC}"/>
              </a:ext>
            </a:extLst>
          </p:cNvPr>
          <p:cNvSpPr>
            <a:spLocks noGrp="1"/>
          </p:cNvSpPr>
          <p:nvPr>
            <p:ph type="title"/>
          </p:nvPr>
        </p:nvSpPr>
        <p:spPr/>
        <p:txBody>
          <a:bodyPr/>
          <a:lstStyle/>
          <a:p>
            <a:r>
              <a:rPr lang="en-AU" dirty="0"/>
              <a:t>Stages of plasticity during infancy</a:t>
            </a:r>
          </a:p>
        </p:txBody>
      </p:sp>
      <p:sp>
        <p:nvSpPr>
          <p:cNvPr id="3" name="Content Placeholder 2">
            <a:extLst>
              <a:ext uri="{FF2B5EF4-FFF2-40B4-BE49-F238E27FC236}">
                <a16:creationId xmlns:a16="http://schemas.microsoft.com/office/drawing/2014/main" id="{385E8470-579C-4252-B525-0285834FABFA}"/>
              </a:ext>
            </a:extLst>
          </p:cNvPr>
          <p:cNvSpPr>
            <a:spLocks noGrp="1"/>
          </p:cNvSpPr>
          <p:nvPr>
            <p:ph idx="1"/>
          </p:nvPr>
        </p:nvSpPr>
        <p:spPr/>
        <p:txBody>
          <a:bodyPr/>
          <a:lstStyle/>
          <a:p>
            <a:r>
              <a:rPr lang="en-AU" dirty="0"/>
              <a:t>Proliferation</a:t>
            </a:r>
          </a:p>
          <a:p>
            <a:r>
              <a:rPr lang="en-AU" dirty="0"/>
              <a:t>Migration</a:t>
            </a:r>
          </a:p>
          <a:p>
            <a:r>
              <a:rPr lang="en-AU" dirty="0"/>
              <a:t>Circuit formation</a:t>
            </a:r>
          </a:p>
          <a:p>
            <a:r>
              <a:rPr lang="en-AU" dirty="0"/>
              <a:t>Synaptic pruning</a:t>
            </a:r>
          </a:p>
          <a:p>
            <a:r>
              <a:rPr lang="en-AU" dirty="0"/>
              <a:t>Myelination</a:t>
            </a:r>
          </a:p>
        </p:txBody>
      </p:sp>
    </p:spTree>
    <p:extLst>
      <p:ext uri="{BB962C8B-B14F-4D97-AF65-F5344CB8AC3E}">
        <p14:creationId xmlns:p14="http://schemas.microsoft.com/office/powerpoint/2010/main" val="428902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ED39BD7-7149-42E8-893C-7F84513A3F9B}"/>
              </a:ext>
            </a:extLst>
          </p:cNvPr>
          <p:cNvSpPr>
            <a:spLocks noGrp="1"/>
          </p:cNvSpPr>
          <p:nvPr>
            <p:ph type="title"/>
          </p:nvPr>
        </p:nvSpPr>
        <p:spPr>
          <a:xfrm>
            <a:off x="992518" y="442913"/>
            <a:ext cx="5271804" cy="976313"/>
          </a:xfrm>
        </p:spPr>
        <p:txBody>
          <a:bodyPr anchor="b">
            <a:normAutofit/>
          </a:bodyPr>
          <a:lstStyle/>
          <a:p>
            <a:r>
              <a:rPr lang="en-AU" dirty="0"/>
              <a:t>Proliferation</a:t>
            </a:r>
          </a:p>
        </p:txBody>
      </p:sp>
      <p:sp>
        <p:nvSpPr>
          <p:cNvPr id="3" name="Content Placeholder 2">
            <a:extLst>
              <a:ext uri="{FF2B5EF4-FFF2-40B4-BE49-F238E27FC236}">
                <a16:creationId xmlns:a16="http://schemas.microsoft.com/office/drawing/2014/main" id="{4D16D835-C85F-439B-93F6-FFF79C5BBDEC}"/>
              </a:ext>
            </a:extLst>
          </p:cNvPr>
          <p:cNvSpPr>
            <a:spLocks noGrp="1"/>
          </p:cNvSpPr>
          <p:nvPr>
            <p:ph idx="1"/>
          </p:nvPr>
        </p:nvSpPr>
        <p:spPr>
          <a:xfrm>
            <a:off x="992518" y="1450613"/>
            <a:ext cx="5271804" cy="3651250"/>
          </a:xfrm>
        </p:spPr>
        <p:txBody>
          <a:bodyPr>
            <a:normAutofit/>
          </a:bodyPr>
          <a:lstStyle/>
          <a:p>
            <a:r>
              <a:rPr lang="en-AU" sz="2400" dirty="0"/>
              <a:t>Growth and division of cells (increasing number of neurons)</a:t>
            </a:r>
          </a:p>
          <a:p>
            <a:r>
              <a:rPr lang="en-AU" sz="2400" dirty="0"/>
              <a:t>While most neurons are already formed at birth, some new neurons are created during infancy.</a:t>
            </a:r>
          </a:p>
        </p:txBody>
      </p:sp>
      <p:sp>
        <p:nvSpPr>
          <p:cNvPr id="13" name="Freeform: Shape 1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a:extLst>
              <a:ext uri="{FF2B5EF4-FFF2-40B4-BE49-F238E27FC236}">
                <a16:creationId xmlns:a16="http://schemas.microsoft.com/office/drawing/2014/main" id="{7BAA5418-03E4-428A-BA0B-F3004C0F8212}"/>
              </a:ext>
            </a:extLst>
          </p:cNvPr>
          <p:cNvPicPr>
            <a:picLocks noChangeAspect="1"/>
          </p:cNvPicPr>
          <p:nvPr/>
        </p:nvPicPr>
        <p:blipFill rotWithShape="1">
          <a:blip r:embed="rId2"/>
          <a:srcRect l="34989" r="24098"/>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7" name="Picture 6">
            <a:extLst>
              <a:ext uri="{FF2B5EF4-FFF2-40B4-BE49-F238E27FC236}">
                <a16:creationId xmlns:a16="http://schemas.microsoft.com/office/drawing/2014/main" id="{E5327E6A-04CF-4ADC-8E4D-BBB989CE7500}"/>
              </a:ext>
            </a:extLst>
          </p:cNvPr>
          <p:cNvPicPr>
            <a:picLocks noChangeAspect="1"/>
          </p:cNvPicPr>
          <p:nvPr/>
        </p:nvPicPr>
        <p:blipFill rotWithShape="1">
          <a:blip r:embed="rId3"/>
          <a:srcRect l="75620" t="1067" b="72716"/>
          <a:stretch/>
        </p:blipFill>
        <p:spPr>
          <a:xfrm>
            <a:off x="1191008" y="4839854"/>
            <a:ext cx="1054293" cy="674255"/>
          </a:xfrm>
          <a:prstGeom prst="rect">
            <a:avLst/>
          </a:prstGeom>
        </p:spPr>
      </p:pic>
      <p:pic>
        <p:nvPicPr>
          <p:cNvPr id="8" name="Picture 7">
            <a:extLst>
              <a:ext uri="{FF2B5EF4-FFF2-40B4-BE49-F238E27FC236}">
                <a16:creationId xmlns:a16="http://schemas.microsoft.com/office/drawing/2014/main" id="{A12EC6B0-5794-4D71-A054-4F4FE679C129}"/>
              </a:ext>
            </a:extLst>
          </p:cNvPr>
          <p:cNvPicPr>
            <a:picLocks noChangeAspect="1"/>
          </p:cNvPicPr>
          <p:nvPr/>
        </p:nvPicPr>
        <p:blipFill>
          <a:blip r:embed="rId4"/>
          <a:stretch>
            <a:fillRect/>
          </a:stretch>
        </p:blipFill>
        <p:spPr>
          <a:xfrm rot="2779166">
            <a:off x="2031114" y="4763506"/>
            <a:ext cx="1054699" cy="676715"/>
          </a:xfrm>
          <a:prstGeom prst="rect">
            <a:avLst/>
          </a:prstGeom>
        </p:spPr>
      </p:pic>
      <p:pic>
        <p:nvPicPr>
          <p:cNvPr id="10" name="Picture 9">
            <a:extLst>
              <a:ext uri="{FF2B5EF4-FFF2-40B4-BE49-F238E27FC236}">
                <a16:creationId xmlns:a16="http://schemas.microsoft.com/office/drawing/2014/main" id="{AC1370A1-DCBA-4B30-8F07-2C52891D4E10}"/>
              </a:ext>
            </a:extLst>
          </p:cNvPr>
          <p:cNvPicPr>
            <a:picLocks noChangeAspect="1"/>
          </p:cNvPicPr>
          <p:nvPr/>
        </p:nvPicPr>
        <p:blipFill>
          <a:blip r:embed="rId4"/>
          <a:stretch>
            <a:fillRect/>
          </a:stretch>
        </p:blipFill>
        <p:spPr>
          <a:xfrm rot="19859839">
            <a:off x="3385205" y="5078771"/>
            <a:ext cx="1054699" cy="676715"/>
          </a:xfrm>
          <a:prstGeom prst="rect">
            <a:avLst/>
          </a:prstGeom>
        </p:spPr>
      </p:pic>
      <p:pic>
        <p:nvPicPr>
          <p:cNvPr id="12" name="Picture 11">
            <a:extLst>
              <a:ext uri="{FF2B5EF4-FFF2-40B4-BE49-F238E27FC236}">
                <a16:creationId xmlns:a16="http://schemas.microsoft.com/office/drawing/2014/main" id="{DD377516-DC2A-4B0C-8F9B-9B40DBA2B38E}"/>
              </a:ext>
            </a:extLst>
          </p:cNvPr>
          <p:cNvPicPr>
            <a:picLocks noChangeAspect="1"/>
          </p:cNvPicPr>
          <p:nvPr/>
        </p:nvPicPr>
        <p:blipFill>
          <a:blip r:embed="rId4"/>
          <a:stretch>
            <a:fillRect/>
          </a:stretch>
        </p:blipFill>
        <p:spPr>
          <a:xfrm rot="1050386">
            <a:off x="3796289" y="4395789"/>
            <a:ext cx="1054699" cy="676715"/>
          </a:xfrm>
          <a:prstGeom prst="rect">
            <a:avLst/>
          </a:prstGeom>
        </p:spPr>
      </p:pic>
      <p:pic>
        <p:nvPicPr>
          <p:cNvPr id="14" name="Picture 13">
            <a:extLst>
              <a:ext uri="{FF2B5EF4-FFF2-40B4-BE49-F238E27FC236}">
                <a16:creationId xmlns:a16="http://schemas.microsoft.com/office/drawing/2014/main" id="{C9677A99-A4AE-40B9-8123-D96BC0D0707D}"/>
              </a:ext>
            </a:extLst>
          </p:cNvPr>
          <p:cNvPicPr>
            <a:picLocks noChangeAspect="1"/>
          </p:cNvPicPr>
          <p:nvPr/>
        </p:nvPicPr>
        <p:blipFill>
          <a:blip r:embed="rId4"/>
          <a:stretch>
            <a:fillRect/>
          </a:stretch>
        </p:blipFill>
        <p:spPr>
          <a:xfrm rot="10431808">
            <a:off x="4774350" y="5107295"/>
            <a:ext cx="1054699" cy="676715"/>
          </a:xfrm>
          <a:prstGeom prst="rect">
            <a:avLst/>
          </a:prstGeom>
        </p:spPr>
      </p:pic>
      <p:pic>
        <p:nvPicPr>
          <p:cNvPr id="16" name="Picture 15">
            <a:extLst>
              <a:ext uri="{FF2B5EF4-FFF2-40B4-BE49-F238E27FC236}">
                <a16:creationId xmlns:a16="http://schemas.microsoft.com/office/drawing/2014/main" id="{7021513F-176C-4D56-82A3-48457D2099F4}"/>
              </a:ext>
            </a:extLst>
          </p:cNvPr>
          <p:cNvPicPr>
            <a:picLocks noChangeAspect="1"/>
          </p:cNvPicPr>
          <p:nvPr/>
        </p:nvPicPr>
        <p:blipFill>
          <a:blip r:embed="rId4"/>
          <a:stretch>
            <a:fillRect/>
          </a:stretch>
        </p:blipFill>
        <p:spPr>
          <a:xfrm rot="2448652">
            <a:off x="5399651" y="4371643"/>
            <a:ext cx="1054699" cy="676715"/>
          </a:xfrm>
          <a:prstGeom prst="rect">
            <a:avLst/>
          </a:prstGeom>
        </p:spPr>
      </p:pic>
    </p:spTree>
    <p:extLst>
      <p:ext uri="{BB962C8B-B14F-4D97-AF65-F5344CB8AC3E}">
        <p14:creationId xmlns:p14="http://schemas.microsoft.com/office/powerpoint/2010/main" val="111543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BC072-E26A-4311-83E3-099C4B917391}"/>
              </a:ext>
            </a:extLst>
          </p:cNvPr>
          <p:cNvSpPr>
            <a:spLocks noGrp="1"/>
          </p:cNvSpPr>
          <p:nvPr>
            <p:ph type="title"/>
          </p:nvPr>
        </p:nvSpPr>
        <p:spPr/>
        <p:txBody>
          <a:bodyPr/>
          <a:lstStyle/>
          <a:p>
            <a:r>
              <a:rPr lang="en-AU" dirty="0"/>
              <a:t>Migration</a:t>
            </a:r>
          </a:p>
        </p:txBody>
      </p:sp>
      <p:sp>
        <p:nvSpPr>
          <p:cNvPr id="3" name="Content Placeholder 2">
            <a:extLst>
              <a:ext uri="{FF2B5EF4-FFF2-40B4-BE49-F238E27FC236}">
                <a16:creationId xmlns:a16="http://schemas.microsoft.com/office/drawing/2014/main" id="{8D3725D3-D84F-46F0-B0E4-C76D6E7D2AD9}"/>
              </a:ext>
            </a:extLst>
          </p:cNvPr>
          <p:cNvSpPr>
            <a:spLocks noGrp="1"/>
          </p:cNvSpPr>
          <p:nvPr>
            <p:ph idx="1"/>
          </p:nvPr>
        </p:nvSpPr>
        <p:spPr/>
        <p:txBody>
          <a:bodyPr>
            <a:normAutofit/>
          </a:bodyPr>
          <a:lstStyle/>
          <a:p>
            <a:r>
              <a:rPr lang="en-AU" sz="2400" dirty="0"/>
              <a:t>Newly generated neurons move throughout the infant brain, positioning themselves to allow for neural connections (neural circuits) to be made.</a:t>
            </a:r>
          </a:p>
          <a:p>
            <a:r>
              <a:rPr lang="en-AU" sz="2400" dirty="0"/>
              <a:t>Ends about age 5 months </a:t>
            </a:r>
          </a:p>
        </p:txBody>
      </p:sp>
      <p:pic>
        <p:nvPicPr>
          <p:cNvPr id="4" name="Picture 3">
            <a:extLst>
              <a:ext uri="{FF2B5EF4-FFF2-40B4-BE49-F238E27FC236}">
                <a16:creationId xmlns:a16="http://schemas.microsoft.com/office/drawing/2014/main" id="{33559333-88BB-4E90-B2E6-2E606D4681AA}"/>
              </a:ext>
            </a:extLst>
          </p:cNvPr>
          <p:cNvPicPr>
            <a:picLocks noChangeAspect="1"/>
          </p:cNvPicPr>
          <p:nvPr/>
        </p:nvPicPr>
        <p:blipFill>
          <a:blip r:embed="rId2"/>
          <a:stretch>
            <a:fillRect/>
          </a:stretch>
        </p:blipFill>
        <p:spPr>
          <a:xfrm rot="5400000">
            <a:off x="7872637" y="2476053"/>
            <a:ext cx="6193410" cy="2064470"/>
          </a:xfrm>
          <a:prstGeom prst="rect">
            <a:avLst/>
          </a:prstGeom>
        </p:spPr>
      </p:pic>
    </p:spTree>
    <p:extLst>
      <p:ext uri="{BB962C8B-B14F-4D97-AF65-F5344CB8AC3E}">
        <p14:creationId xmlns:p14="http://schemas.microsoft.com/office/powerpoint/2010/main" val="368229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9D7161A-4138-4C70-AB6C-DC55C594E7F1}"/>
              </a:ext>
            </a:extLst>
          </p:cNvPr>
          <p:cNvSpPr>
            <a:spLocks noGrp="1"/>
          </p:cNvSpPr>
          <p:nvPr>
            <p:ph type="title"/>
          </p:nvPr>
        </p:nvSpPr>
        <p:spPr>
          <a:xfrm>
            <a:off x="914400" y="442912"/>
            <a:ext cx="5295569" cy="1093657"/>
          </a:xfrm>
        </p:spPr>
        <p:txBody>
          <a:bodyPr anchor="b">
            <a:normAutofit/>
          </a:bodyPr>
          <a:lstStyle/>
          <a:p>
            <a:r>
              <a:rPr lang="en-AU" dirty="0"/>
              <a:t>Circuit formation</a:t>
            </a:r>
          </a:p>
        </p:txBody>
      </p:sp>
      <p:sp>
        <p:nvSpPr>
          <p:cNvPr id="3" name="Content Placeholder 2">
            <a:extLst>
              <a:ext uri="{FF2B5EF4-FFF2-40B4-BE49-F238E27FC236}">
                <a16:creationId xmlns:a16="http://schemas.microsoft.com/office/drawing/2014/main" id="{E2EF882F-ACBD-4622-B300-4F09479B67BF}"/>
              </a:ext>
            </a:extLst>
          </p:cNvPr>
          <p:cNvSpPr>
            <a:spLocks noGrp="1"/>
          </p:cNvSpPr>
          <p:nvPr>
            <p:ph idx="1"/>
          </p:nvPr>
        </p:nvSpPr>
        <p:spPr>
          <a:xfrm>
            <a:off x="914400" y="1695240"/>
            <a:ext cx="5295569" cy="4093309"/>
          </a:xfrm>
        </p:spPr>
        <p:txBody>
          <a:bodyPr anchor="t">
            <a:normAutofit lnSpcReduction="10000"/>
          </a:bodyPr>
          <a:lstStyle/>
          <a:p>
            <a:r>
              <a:rPr lang="en-AU" sz="2400" dirty="0"/>
              <a:t>After migration, neurons form circuits with connections between clusters of neurons or over  larger distances. During infancy, neural circuits develop rapidly, especially in the primary sensory and primary visual cortex.</a:t>
            </a:r>
          </a:p>
        </p:txBody>
      </p:sp>
      <p:sp>
        <p:nvSpPr>
          <p:cNvPr id="11" name="Freeform: Shape 10">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8E484E33-CA49-4E50-BEA4-952BC9993B3F}"/>
              </a:ext>
            </a:extLst>
          </p:cNvPr>
          <p:cNvPicPr>
            <a:picLocks noChangeAspect="1"/>
          </p:cNvPicPr>
          <p:nvPr/>
        </p:nvPicPr>
        <p:blipFill>
          <a:blip r:embed="rId2"/>
          <a:stretch>
            <a:fillRect/>
          </a:stretch>
        </p:blipFill>
        <p:spPr>
          <a:xfrm>
            <a:off x="7200844" y="1280252"/>
            <a:ext cx="4718600" cy="2457920"/>
          </a:xfrm>
          <a:prstGeom prst="rect">
            <a:avLst/>
          </a:prstGeom>
        </p:spPr>
      </p:pic>
    </p:spTree>
    <p:extLst>
      <p:ext uri="{BB962C8B-B14F-4D97-AF65-F5344CB8AC3E}">
        <p14:creationId xmlns:p14="http://schemas.microsoft.com/office/powerpoint/2010/main" val="172190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0CF4-8928-46A5-A307-CA4EE62D5DE0}"/>
              </a:ext>
            </a:extLst>
          </p:cNvPr>
          <p:cNvSpPr>
            <a:spLocks noGrp="1"/>
          </p:cNvSpPr>
          <p:nvPr>
            <p:ph type="title"/>
          </p:nvPr>
        </p:nvSpPr>
        <p:spPr/>
        <p:txBody>
          <a:bodyPr/>
          <a:lstStyle/>
          <a:p>
            <a:endParaRPr lang="en-AU"/>
          </a:p>
        </p:txBody>
      </p:sp>
      <p:pic>
        <p:nvPicPr>
          <p:cNvPr id="4" name="Content Placeholder 3">
            <a:extLst>
              <a:ext uri="{FF2B5EF4-FFF2-40B4-BE49-F238E27FC236}">
                <a16:creationId xmlns:a16="http://schemas.microsoft.com/office/drawing/2014/main" id="{27392B82-7F40-4C9B-8DB5-F53E53899A1B}"/>
              </a:ext>
            </a:extLst>
          </p:cNvPr>
          <p:cNvPicPr>
            <a:picLocks noGrp="1" noChangeAspect="1"/>
          </p:cNvPicPr>
          <p:nvPr>
            <p:ph idx="1"/>
          </p:nvPr>
        </p:nvPicPr>
        <p:blipFill>
          <a:blip r:embed="rId2"/>
          <a:stretch>
            <a:fillRect/>
          </a:stretch>
        </p:blipFill>
        <p:spPr>
          <a:xfrm>
            <a:off x="2611381" y="187195"/>
            <a:ext cx="7388287" cy="6670805"/>
          </a:xfrm>
          <a:prstGeom prst="rect">
            <a:avLst/>
          </a:prstGeom>
        </p:spPr>
      </p:pic>
    </p:spTree>
    <p:extLst>
      <p:ext uri="{BB962C8B-B14F-4D97-AF65-F5344CB8AC3E}">
        <p14:creationId xmlns:p14="http://schemas.microsoft.com/office/powerpoint/2010/main" val="2360008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5E86-D1E8-4F5B-BE1F-4E6D5457339B}"/>
              </a:ext>
            </a:extLst>
          </p:cNvPr>
          <p:cNvSpPr>
            <a:spLocks noGrp="1"/>
          </p:cNvSpPr>
          <p:nvPr>
            <p:ph type="title"/>
          </p:nvPr>
        </p:nvSpPr>
        <p:spPr/>
        <p:txBody>
          <a:bodyPr/>
          <a:lstStyle/>
          <a:p>
            <a:r>
              <a:rPr lang="en-AU" dirty="0"/>
              <a:t>Synaptic Pruning</a:t>
            </a:r>
          </a:p>
        </p:txBody>
      </p:sp>
      <p:sp>
        <p:nvSpPr>
          <p:cNvPr id="3" name="Content Placeholder 2">
            <a:extLst>
              <a:ext uri="{FF2B5EF4-FFF2-40B4-BE49-F238E27FC236}">
                <a16:creationId xmlns:a16="http://schemas.microsoft.com/office/drawing/2014/main" id="{B2A4FC54-F36C-4207-85E4-EC92C86AA699}"/>
              </a:ext>
            </a:extLst>
          </p:cNvPr>
          <p:cNvSpPr>
            <a:spLocks noGrp="1"/>
          </p:cNvSpPr>
          <p:nvPr>
            <p:ph idx="1"/>
          </p:nvPr>
        </p:nvSpPr>
        <p:spPr/>
        <p:txBody>
          <a:bodyPr>
            <a:normAutofit/>
          </a:bodyPr>
          <a:lstStyle/>
          <a:p>
            <a:r>
              <a:rPr lang="en-AU" sz="2400" dirty="0"/>
              <a:t>Infants are born with more neurons than required. Any neurons that do not form active neural connections with other neurons die. This increases the efficiency by strengthening remaining connections and allowing them to grow in complexity.</a:t>
            </a:r>
          </a:p>
        </p:txBody>
      </p:sp>
      <p:pic>
        <p:nvPicPr>
          <p:cNvPr id="5" name="Picture 4">
            <a:extLst>
              <a:ext uri="{FF2B5EF4-FFF2-40B4-BE49-F238E27FC236}">
                <a16:creationId xmlns:a16="http://schemas.microsoft.com/office/drawing/2014/main" id="{451096B0-7C88-45E6-AC2A-5FA7BFD3B3B1}"/>
              </a:ext>
            </a:extLst>
          </p:cNvPr>
          <p:cNvPicPr>
            <a:picLocks noChangeAspect="1"/>
          </p:cNvPicPr>
          <p:nvPr/>
        </p:nvPicPr>
        <p:blipFill rotWithShape="1">
          <a:blip r:embed="rId2"/>
          <a:srcRect t="37776" b="12740"/>
          <a:stretch/>
        </p:blipFill>
        <p:spPr>
          <a:xfrm>
            <a:off x="3328645" y="5052428"/>
            <a:ext cx="5682208" cy="1574615"/>
          </a:xfrm>
          <a:prstGeom prst="rect">
            <a:avLst/>
          </a:prstGeom>
        </p:spPr>
      </p:pic>
    </p:spTree>
    <p:extLst>
      <p:ext uri="{BB962C8B-B14F-4D97-AF65-F5344CB8AC3E}">
        <p14:creationId xmlns:p14="http://schemas.microsoft.com/office/powerpoint/2010/main" val="3908849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486D0-A610-41E3-AF72-280658DC59E4}"/>
              </a:ext>
            </a:extLst>
          </p:cNvPr>
          <p:cNvSpPr>
            <a:spLocks noGrp="1"/>
          </p:cNvSpPr>
          <p:nvPr>
            <p:ph type="title"/>
          </p:nvPr>
        </p:nvSpPr>
        <p:spPr/>
        <p:txBody>
          <a:bodyPr/>
          <a:lstStyle/>
          <a:p>
            <a:endParaRPr lang="en-AU"/>
          </a:p>
        </p:txBody>
      </p:sp>
      <p:pic>
        <p:nvPicPr>
          <p:cNvPr id="4" name="Content Placeholder 3">
            <a:extLst>
              <a:ext uri="{FF2B5EF4-FFF2-40B4-BE49-F238E27FC236}">
                <a16:creationId xmlns:a16="http://schemas.microsoft.com/office/drawing/2014/main" id="{BA0A7665-D798-4487-8AEF-A1F73C6BA9E0}"/>
              </a:ext>
            </a:extLst>
          </p:cNvPr>
          <p:cNvPicPr>
            <a:picLocks noGrp="1" noChangeAspect="1"/>
          </p:cNvPicPr>
          <p:nvPr>
            <p:ph idx="1"/>
          </p:nvPr>
        </p:nvPicPr>
        <p:blipFill rotWithShape="1">
          <a:blip r:embed="rId2"/>
          <a:srcRect r="2006" b="14488"/>
          <a:stretch/>
        </p:blipFill>
        <p:spPr>
          <a:xfrm>
            <a:off x="1501189" y="342786"/>
            <a:ext cx="10280503" cy="4712792"/>
          </a:xfrm>
          <a:prstGeom prst="rect">
            <a:avLst/>
          </a:prstGeom>
        </p:spPr>
      </p:pic>
    </p:spTree>
    <p:extLst>
      <p:ext uri="{BB962C8B-B14F-4D97-AF65-F5344CB8AC3E}">
        <p14:creationId xmlns:p14="http://schemas.microsoft.com/office/powerpoint/2010/main" val="421720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C481-217E-444C-80AF-BC53EF5942EE}"/>
              </a:ext>
            </a:extLst>
          </p:cNvPr>
          <p:cNvSpPr>
            <a:spLocks noGrp="1"/>
          </p:cNvSpPr>
          <p:nvPr>
            <p:ph type="title"/>
          </p:nvPr>
        </p:nvSpPr>
        <p:spPr/>
        <p:txBody>
          <a:bodyPr/>
          <a:lstStyle/>
          <a:p>
            <a:r>
              <a:rPr lang="en-AU" dirty="0"/>
              <a:t>Myelination</a:t>
            </a:r>
          </a:p>
        </p:txBody>
      </p:sp>
      <p:sp>
        <p:nvSpPr>
          <p:cNvPr id="3" name="Content Placeholder 2">
            <a:extLst>
              <a:ext uri="{FF2B5EF4-FFF2-40B4-BE49-F238E27FC236}">
                <a16:creationId xmlns:a16="http://schemas.microsoft.com/office/drawing/2014/main" id="{4E76DE51-E63E-4D2E-A02B-E22B83FA9EB5}"/>
              </a:ext>
            </a:extLst>
          </p:cNvPr>
          <p:cNvSpPr>
            <a:spLocks noGrp="1"/>
          </p:cNvSpPr>
          <p:nvPr>
            <p:ph idx="1"/>
          </p:nvPr>
        </p:nvSpPr>
        <p:spPr/>
        <p:txBody>
          <a:bodyPr/>
          <a:lstStyle/>
          <a:p>
            <a:r>
              <a:rPr lang="en-AU" dirty="0"/>
              <a:t>Myelination, allowing faster and more efficient nerve impulses, contributes to dramatic brain growth in infants.</a:t>
            </a:r>
          </a:p>
          <a:p>
            <a:r>
              <a:rPr lang="en-AU" dirty="0"/>
              <a:t>Myelination begins in the spinal cord, then hindbrain, midbrain, forebrain then finally peripheral nervous system.</a:t>
            </a:r>
          </a:p>
        </p:txBody>
      </p:sp>
      <p:pic>
        <p:nvPicPr>
          <p:cNvPr id="4" name="Picture 3">
            <a:extLst>
              <a:ext uri="{FF2B5EF4-FFF2-40B4-BE49-F238E27FC236}">
                <a16:creationId xmlns:a16="http://schemas.microsoft.com/office/drawing/2014/main" id="{71E8F220-B9B0-4775-B39F-1DA6C6855C02}"/>
              </a:ext>
            </a:extLst>
          </p:cNvPr>
          <p:cNvPicPr>
            <a:picLocks noChangeAspect="1"/>
          </p:cNvPicPr>
          <p:nvPr/>
        </p:nvPicPr>
        <p:blipFill rotWithShape="1">
          <a:blip r:embed="rId2"/>
          <a:srcRect b="50000"/>
          <a:stretch/>
        </p:blipFill>
        <p:spPr>
          <a:xfrm>
            <a:off x="797461" y="4080682"/>
            <a:ext cx="10597078" cy="2777318"/>
          </a:xfrm>
          <a:prstGeom prst="rect">
            <a:avLst/>
          </a:prstGeom>
        </p:spPr>
      </p:pic>
    </p:spTree>
    <p:extLst>
      <p:ext uri="{BB962C8B-B14F-4D97-AF65-F5344CB8AC3E}">
        <p14:creationId xmlns:p14="http://schemas.microsoft.com/office/powerpoint/2010/main" val="3938415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728D-EDE5-D341-DB64-97293E336AD1}"/>
              </a:ext>
            </a:extLst>
          </p:cNvPr>
          <p:cNvSpPr>
            <a:spLocks noGrp="1"/>
          </p:cNvSpPr>
          <p:nvPr>
            <p:ph type="title"/>
          </p:nvPr>
        </p:nvSpPr>
        <p:spPr/>
        <p:txBody>
          <a:bodyPr/>
          <a:lstStyle/>
          <a:p>
            <a:r>
              <a:rPr lang="en-AU" dirty="0"/>
              <a:t>Success Criteria</a:t>
            </a:r>
          </a:p>
        </p:txBody>
      </p:sp>
      <p:sp>
        <p:nvSpPr>
          <p:cNvPr id="3" name="Content Placeholder 2">
            <a:extLst>
              <a:ext uri="{FF2B5EF4-FFF2-40B4-BE49-F238E27FC236}">
                <a16:creationId xmlns:a16="http://schemas.microsoft.com/office/drawing/2014/main" id="{3109672A-FC66-1C9C-F8B7-09EF1ADE0D1A}"/>
              </a:ext>
            </a:extLst>
          </p:cNvPr>
          <p:cNvSpPr>
            <a:spLocks noGrp="1"/>
          </p:cNvSpPr>
          <p:nvPr>
            <p:ph idx="1"/>
          </p:nvPr>
        </p:nvSpPr>
        <p:spPr/>
        <p:txBody>
          <a:bodyPr>
            <a:normAutofit/>
          </a:bodyPr>
          <a:lstStyle/>
          <a:p>
            <a:r>
              <a:rPr lang="en-AU" sz="2400" dirty="0"/>
              <a:t>Define neuroplasticity</a:t>
            </a:r>
          </a:p>
          <a:p>
            <a:r>
              <a:rPr lang="en-AU" sz="2400" dirty="0"/>
              <a:t>Distinguish between developmental and adaptive neuroplasticity, giving examples.</a:t>
            </a:r>
          </a:p>
          <a:p>
            <a:r>
              <a:rPr lang="en-AU" sz="2400" dirty="0"/>
              <a:t>Come up with an acronym for stages of plasticity during infancy </a:t>
            </a:r>
          </a:p>
          <a:p>
            <a:r>
              <a:rPr lang="en-AU" sz="2400" dirty="0"/>
              <a:t>Define and draw a diagram to represent each stage</a:t>
            </a:r>
          </a:p>
        </p:txBody>
      </p:sp>
    </p:spTree>
    <p:extLst>
      <p:ext uri="{BB962C8B-B14F-4D97-AF65-F5344CB8AC3E}">
        <p14:creationId xmlns:p14="http://schemas.microsoft.com/office/powerpoint/2010/main" val="327464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0370-EDF1-F3F5-B553-6594C0E6AB21}"/>
              </a:ext>
            </a:extLst>
          </p:cNvPr>
          <p:cNvSpPr>
            <a:spLocks noGrp="1"/>
          </p:cNvSpPr>
          <p:nvPr>
            <p:ph type="title"/>
          </p:nvPr>
        </p:nvSpPr>
        <p:spPr/>
        <p:txBody>
          <a:bodyPr/>
          <a:lstStyle/>
          <a:p>
            <a:r>
              <a:rPr lang="en-AU" dirty="0"/>
              <a:t>Review</a:t>
            </a:r>
          </a:p>
        </p:txBody>
      </p:sp>
      <p:sp>
        <p:nvSpPr>
          <p:cNvPr id="3" name="Content Placeholder 2">
            <a:extLst>
              <a:ext uri="{FF2B5EF4-FFF2-40B4-BE49-F238E27FC236}">
                <a16:creationId xmlns:a16="http://schemas.microsoft.com/office/drawing/2014/main" id="{D948C2EE-E6B5-2F34-894D-C1E8A7F78973}"/>
              </a:ext>
            </a:extLst>
          </p:cNvPr>
          <p:cNvSpPr>
            <a:spLocks noGrp="1"/>
          </p:cNvSpPr>
          <p:nvPr>
            <p:ph idx="1"/>
          </p:nvPr>
        </p:nvSpPr>
        <p:spPr>
          <a:xfrm>
            <a:off x="858416" y="2312276"/>
            <a:ext cx="10832841" cy="4103504"/>
          </a:xfrm>
        </p:spPr>
        <p:txBody>
          <a:bodyPr>
            <a:normAutofit/>
          </a:bodyPr>
          <a:lstStyle/>
          <a:p>
            <a:pPr marL="342900" indent="-342900">
              <a:buAutoNum type="arabicPeriod"/>
            </a:pPr>
            <a:r>
              <a:rPr lang="en-AU" sz="2400" dirty="0"/>
              <a:t>Draw a labelled neuron.</a:t>
            </a:r>
          </a:p>
          <a:p>
            <a:pPr marL="342900" indent="-342900">
              <a:buAutoNum type="arabicPeriod"/>
            </a:pPr>
            <a:r>
              <a:rPr lang="en-AU" sz="2400" dirty="0"/>
              <a:t>Is the neuron you have drawn a motor, inter- or sensory neuron? </a:t>
            </a:r>
          </a:p>
          <a:p>
            <a:pPr marL="342900" indent="-342900">
              <a:buAutoNum type="arabicPeriod"/>
            </a:pPr>
            <a:r>
              <a:rPr lang="en-AU" sz="2400" dirty="0"/>
              <a:t>What is the alternative name for each of the above neurons?</a:t>
            </a:r>
          </a:p>
          <a:p>
            <a:pPr marL="342900" indent="-342900">
              <a:buAutoNum type="arabicPeriod"/>
            </a:pPr>
            <a:r>
              <a:rPr lang="en-AU" sz="2400" dirty="0"/>
              <a:t>Which types of neurons are in the PNS and CNS and what are their individual functions?</a:t>
            </a:r>
          </a:p>
          <a:p>
            <a:pPr marL="342900" indent="-342900">
              <a:buAutoNum type="arabicPeriod"/>
            </a:pPr>
            <a:r>
              <a:rPr lang="en-AU" sz="2400" dirty="0"/>
              <a:t>What is the function of the myelin sheath?</a:t>
            </a:r>
          </a:p>
        </p:txBody>
      </p:sp>
    </p:spTree>
    <p:extLst>
      <p:ext uri="{BB962C8B-B14F-4D97-AF65-F5344CB8AC3E}">
        <p14:creationId xmlns:p14="http://schemas.microsoft.com/office/powerpoint/2010/main" val="88101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8165-A59E-42A7-A21F-6380F12EAC17}"/>
              </a:ext>
            </a:extLst>
          </p:cNvPr>
          <p:cNvSpPr>
            <a:spLocks noGrp="1"/>
          </p:cNvSpPr>
          <p:nvPr>
            <p:ph type="title"/>
          </p:nvPr>
        </p:nvSpPr>
        <p:spPr/>
        <p:txBody>
          <a:bodyPr/>
          <a:lstStyle/>
          <a:p>
            <a:r>
              <a:rPr lang="en-AU" dirty="0"/>
              <a:t>Review</a:t>
            </a:r>
          </a:p>
        </p:txBody>
      </p:sp>
      <p:sp>
        <p:nvSpPr>
          <p:cNvPr id="3" name="Content Placeholder 2">
            <a:extLst>
              <a:ext uri="{FF2B5EF4-FFF2-40B4-BE49-F238E27FC236}">
                <a16:creationId xmlns:a16="http://schemas.microsoft.com/office/drawing/2014/main" id="{6995F44D-DD09-45F5-B8DC-42F98D43FF8A}"/>
              </a:ext>
            </a:extLst>
          </p:cNvPr>
          <p:cNvSpPr>
            <a:spLocks noGrp="1"/>
          </p:cNvSpPr>
          <p:nvPr>
            <p:ph idx="1"/>
          </p:nvPr>
        </p:nvSpPr>
        <p:spPr>
          <a:xfrm>
            <a:off x="1063869" y="2312276"/>
            <a:ext cx="10313377" cy="3651504"/>
          </a:xfrm>
        </p:spPr>
        <p:txBody>
          <a:bodyPr>
            <a:normAutofit/>
          </a:bodyPr>
          <a:lstStyle/>
          <a:p>
            <a:r>
              <a:rPr lang="en-AU" sz="2400" dirty="0"/>
              <a:t>6. What are the 3 R’s of animal ethics?</a:t>
            </a:r>
          </a:p>
          <a:p>
            <a:r>
              <a:rPr lang="en-AU" sz="2400" dirty="0"/>
              <a:t>7. Explain stratified sampling technique?</a:t>
            </a:r>
          </a:p>
          <a:p>
            <a:r>
              <a:rPr lang="en-AU" sz="2400" dirty="0"/>
              <a:t>8. For an experimental study, explain the difference between a controlled variable and a control group?</a:t>
            </a:r>
          </a:p>
        </p:txBody>
      </p:sp>
    </p:spTree>
    <p:extLst>
      <p:ext uri="{BB962C8B-B14F-4D97-AF65-F5344CB8AC3E}">
        <p14:creationId xmlns:p14="http://schemas.microsoft.com/office/powerpoint/2010/main" val="855950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828-671B-4397-BBAD-19A223F404D1}"/>
              </a:ext>
            </a:extLst>
          </p:cNvPr>
          <p:cNvSpPr>
            <a:spLocks noGrp="1"/>
          </p:cNvSpPr>
          <p:nvPr>
            <p:ph type="title"/>
          </p:nvPr>
        </p:nvSpPr>
        <p:spPr/>
        <p:txBody>
          <a:bodyPr/>
          <a:lstStyle/>
          <a:p>
            <a:r>
              <a:rPr lang="en-US" dirty="0"/>
              <a:t>Learning Intentions</a:t>
            </a:r>
            <a:endParaRPr lang="en-AU" dirty="0"/>
          </a:p>
        </p:txBody>
      </p:sp>
      <p:sp>
        <p:nvSpPr>
          <p:cNvPr id="3" name="Content Placeholder 2">
            <a:extLst>
              <a:ext uri="{FF2B5EF4-FFF2-40B4-BE49-F238E27FC236}">
                <a16:creationId xmlns:a16="http://schemas.microsoft.com/office/drawing/2014/main" id="{D4B5797E-7C00-9725-D53D-F1933542260E}"/>
              </a:ext>
            </a:extLst>
          </p:cNvPr>
          <p:cNvSpPr>
            <a:spLocks noGrp="1"/>
          </p:cNvSpPr>
          <p:nvPr>
            <p:ph idx="1"/>
          </p:nvPr>
        </p:nvSpPr>
        <p:spPr>
          <a:xfrm>
            <a:off x="1920240" y="2312275"/>
            <a:ext cx="9966960" cy="4424427"/>
          </a:xfrm>
        </p:spPr>
        <p:txBody>
          <a:bodyPr>
            <a:normAutofit/>
          </a:bodyPr>
          <a:lstStyle/>
          <a:p>
            <a:pPr marL="228600">
              <a:lnSpc>
                <a:spcPct val="115000"/>
              </a:lnSpc>
              <a:spcAft>
                <a:spcPts val="600"/>
              </a:spcAft>
              <a:tabLst>
                <a:tab pos="228600" algn="l"/>
              </a:tabLst>
            </a:pPr>
            <a:r>
              <a:rPr lang="en-AU" sz="2400" dirty="0">
                <a:effectLst/>
                <a:latin typeface="Calibri" panose="020F0502020204030204" pitchFamily="34" charset="0"/>
                <a:ea typeface="Yu Mincho" panose="020B0400000000000000" pitchFamily="18" charset="-128"/>
                <a:cs typeface="Times New Roman" panose="02020603050405020304" pitchFamily="18" charset="0"/>
              </a:rPr>
              <a:t>role</a:t>
            </a:r>
            <a:r>
              <a:rPr lang="en-AU" sz="2400" spc="-2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of</a:t>
            </a:r>
            <a:r>
              <a:rPr lang="en-AU" sz="24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brain</a:t>
            </a:r>
            <a:r>
              <a:rPr lang="en-AU" sz="24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plasticity</a:t>
            </a:r>
            <a:r>
              <a:rPr lang="en-AU" sz="24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in</a:t>
            </a:r>
            <a:r>
              <a:rPr lang="en-AU" sz="24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infancy</a:t>
            </a:r>
            <a:r>
              <a:rPr lang="en-AU" sz="24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and</a:t>
            </a:r>
            <a:r>
              <a:rPr lang="en-AU" sz="24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adolescent</a:t>
            </a:r>
            <a:r>
              <a:rPr lang="en-AU" sz="2400" spc="-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development</a:t>
            </a:r>
          </a:p>
          <a:p>
            <a:pPr marL="342900" lvl="0" indent="-342900">
              <a:lnSpc>
                <a:spcPct val="115000"/>
              </a:lnSpc>
              <a:spcAft>
                <a:spcPts val="600"/>
              </a:spcAft>
              <a:buFont typeface="Symbol" panose="05050102010706020507" pitchFamily="18" charset="2"/>
              <a:buChar char=""/>
              <a:tabLst>
                <a:tab pos="228600" algn="l"/>
              </a:tabLst>
            </a:pPr>
            <a:r>
              <a:rPr lang="en-AU" sz="2400" dirty="0">
                <a:effectLst/>
                <a:latin typeface="Calibri" panose="020F0502020204030204" pitchFamily="34" charset="0"/>
                <a:ea typeface="Yu Mincho" panose="020B0400000000000000" pitchFamily="18" charset="-128"/>
                <a:cs typeface="Times New Roman" panose="02020603050405020304" pitchFamily="18" charset="0"/>
              </a:rPr>
              <a:t>adaptive and developmental plasticity</a:t>
            </a:r>
          </a:p>
          <a:p>
            <a:pPr marL="342900" lvl="0" indent="-342900">
              <a:lnSpc>
                <a:spcPct val="115000"/>
              </a:lnSpc>
              <a:spcAft>
                <a:spcPts val="600"/>
              </a:spcAft>
              <a:buFont typeface="Symbol" panose="05050102010706020507" pitchFamily="18" charset="2"/>
              <a:buChar char=""/>
              <a:tabLst>
                <a:tab pos="228600" algn="l"/>
              </a:tabLst>
            </a:pPr>
            <a:r>
              <a:rPr lang="en-AU" sz="2400" dirty="0">
                <a:effectLst/>
                <a:latin typeface="Calibri" panose="020F0502020204030204" pitchFamily="34" charset="0"/>
                <a:ea typeface="Yu Mincho" panose="020B0400000000000000" pitchFamily="18" charset="-128"/>
                <a:cs typeface="Times New Roman" panose="02020603050405020304" pitchFamily="18" charset="0"/>
              </a:rPr>
              <a:t>infancy</a:t>
            </a:r>
          </a:p>
          <a:p>
            <a:pPr marL="342900" lvl="0" indent="-342900">
              <a:lnSpc>
                <a:spcPct val="115000"/>
              </a:lnSpc>
              <a:spcAft>
                <a:spcPts val="600"/>
              </a:spcAft>
              <a:buFont typeface="Courier New" panose="02070309020205020404" pitchFamily="49" charset="0"/>
              <a:buChar char="o"/>
              <a:tabLst>
                <a:tab pos="228600" algn="l"/>
              </a:tabLst>
            </a:pPr>
            <a:r>
              <a:rPr lang="en-AU" sz="2400" dirty="0">
                <a:effectLst/>
                <a:latin typeface="Calibri" panose="020F0502020204030204" pitchFamily="34" charset="0"/>
                <a:ea typeface="Yu Mincho" panose="020B0400000000000000" pitchFamily="18" charset="-128"/>
                <a:cs typeface="Times New Roman" panose="02020603050405020304" pitchFamily="18" charset="0"/>
              </a:rPr>
              <a:t>stages</a:t>
            </a:r>
            <a:r>
              <a:rPr lang="en-AU" sz="2400" spc="-2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of</a:t>
            </a:r>
            <a:r>
              <a:rPr lang="en-AU" sz="24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plasticity</a:t>
            </a:r>
            <a:r>
              <a:rPr lang="en-AU" sz="2400" spc="-20"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a:t>
            </a:r>
            <a:r>
              <a:rPr lang="en-AU" sz="24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proliferation,</a:t>
            </a:r>
            <a:r>
              <a:rPr lang="en-AU" sz="2400" spc="-2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migration,</a:t>
            </a:r>
            <a:r>
              <a:rPr lang="en-AU" sz="24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circuit</a:t>
            </a:r>
            <a:r>
              <a:rPr lang="en-AU" sz="24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formation,</a:t>
            </a:r>
            <a:r>
              <a:rPr lang="en-AU" sz="24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synaptic</a:t>
            </a:r>
            <a:r>
              <a:rPr lang="en-AU" sz="24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pruning,</a:t>
            </a:r>
            <a:r>
              <a:rPr lang="en-AU" sz="2400" spc="-25" dirty="0">
                <a:effectLst/>
                <a:latin typeface="Calibri" panose="020F0502020204030204" pitchFamily="34" charset="0"/>
                <a:ea typeface="Yu Mincho" panose="020B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B0400000000000000" pitchFamily="18" charset="-128"/>
                <a:cs typeface="Times New Roman" panose="02020603050405020304" pitchFamily="18" charset="0"/>
              </a:rPr>
              <a:t>myelination</a:t>
            </a:r>
          </a:p>
          <a:p>
            <a:pPr marL="228600">
              <a:lnSpc>
                <a:spcPct val="115000"/>
              </a:lnSpc>
              <a:spcBef>
                <a:spcPts val="600"/>
              </a:spcBef>
              <a:spcAft>
                <a:spcPts val="600"/>
              </a:spcAft>
              <a:tabLst>
                <a:tab pos="228600" algn="l"/>
              </a:tabLst>
            </a:pPr>
            <a:endParaRPr lang="en-AU" sz="24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4169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728D-EDE5-D341-DB64-97293E336AD1}"/>
              </a:ext>
            </a:extLst>
          </p:cNvPr>
          <p:cNvSpPr>
            <a:spLocks noGrp="1"/>
          </p:cNvSpPr>
          <p:nvPr>
            <p:ph type="title"/>
          </p:nvPr>
        </p:nvSpPr>
        <p:spPr/>
        <p:txBody>
          <a:bodyPr/>
          <a:lstStyle/>
          <a:p>
            <a:r>
              <a:rPr lang="en-AU" dirty="0"/>
              <a:t>Success Criteria</a:t>
            </a:r>
          </a:p>
        </p:txBody>
      </p:sp>
      <p:sp>
        <p:nvSpPr>
          <p:cNvPr id="3" name="Content Placeholder 2">
            <a:extLst>
              <a:ext uri="{FF2B5EF4-FFF2-40B4-BE49-F238E27FC236}">
                <a16:creationId xmlns:a16="http://schemas.microsoft.com/office/drawing/2014/main" id="{3109672A-FC66-1C9C-F8B7-09EF1ADE0D1A}"/>
              </a:ext>
            </a:extLst>
          </p:cNvPr>
          <p:cNvSpPr>
            <a:spLocks noGrp="1"/>
          </p:cNvSpPr>
          <p:nvPr>
            <p:ph idx="1"/>
          </p:nvPr>
        </p:nvSpPr>
        <p:spPr/>
        <p:txBody>
          <a:bodyPr>
            <a:normAutofit/>
          </a:bodyPr>
          <a:lstStyle/>
          <a:p>
            <a:r>
              <a:rPr lang="en-AU" sz="2400" dirty="0"/>
              <a:t>Define neuroplasticity</a:t>
            </a:r>
          </a:p>
          <a:p>
            <a:r>
              <a:rPr lang="en-AU" sz="2400" dirty="0"/>
              <a:t>Distinguish between developmental and adaptive neuroplasticity, giving examples.</a:t>
            </a:r>
          </a:p>
          <a:p>
            <a:r>
              <a:rPr lang="en-AU" sz="2400" dirty="0"/>
              <a:t>Come up with an acronym for stages of plasticity during infancy </a:t>
            </a:r>
          </a:p>
          <a:p>
            <a:r>
              <a:rPr lang="en-AU" sz="2400" dirty="0"/>
              <a:t>Define and draw a diagram to represent each stage</a:t>
            </a:r>
          </a:p>
        </p:txBody>
      </p:sp>
    </p:spTree>
    <p:extLst>
      <p:ext uri="{BB962C8B-B14F-4D97-AF65-F5344CB8AC3E}">
        <p14:creationId xmlns:p14="http://schemas.microsoft.com/office/powerpoint/2010/main" val="2765858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F28-86CB-4E5D-88F3-B770D845950D}"/>
              </a:ext>
            </a:extLst>
          </p:cNvPr>
          <p:cNvSpPr>
            <a:spLocks noGrp="1"/>
          </p:cNvSpPr>
          <p:nvPr>
            <p:ph type="title"/>
          </p:nvPr>
        </p:nvSpPr>
        <p:spPr/>
        <p:txBody>
          <a:bodyPr/>
          <a:lstStyle/>
          <a:p>
            <a:r>
              <a:rPr lang="en-AU" dirty="0"/>
              <a:t>Brain plasticity</a:t>
            </a:r>
          </a:p>
        </p:txBody>
      </p:sp>
      <p:sp>
        <p:nvSpPr>
          <p:cNvPr id="3" name="Content Placeholder 2">
            <a:extLst>
              <a:ext uri="{FF2B5EF4-FFF2-40B4-BE49-F238E27FC236}">
                <a16:creationId xmlns:a16="http://schemas.microsoft.com/office/drawing/2014/main" id="{A4DC04AF-9422-496F-B675-1FC717EFBB3E}"/>
              </a:ext>
            </a:extLst>
          </p:cNvPr>
          <p:cNvSpPr>
            <a:spLocks noGrp="1"/>
          </p:cNvSpPr>
          <p:nvPr>
            <p:ph idx="1"/>
          </p:nvPr>
        </p:nvSpPr>
        <p:spPr/>
        <p:txBody>
          <a:bodyPr/>
          <a:lstStyle/>
          <a:p>
            <a:r>
              <a:rPr lang="en-AU" sz="2400" b="1" i="1" dirty="0">
                <a:solidFill>
                  <a:schemeClr val="accent3">
                    <a:lumMod val="75000"/>
                  </a:schemeClr>
                </a:solidFill>
              </a:rPr>
              <a:t>‘plastic’ = mouldable</a:t>
            </a:r>
          </a:p>
          <a:p>
            <a:r>
              <a:rPr lang="en-AU" sz="2400" dirty="0"/>
              <a:t>Brain plasticity is the ability of neural connections to grow and reorganise.</a:t>
            </a:r>
          </a:p>
          <a:p>
            <a:endParaRPr lang="en-AU" dirty="0"/>
          </a:p>
        </p:txBody>
      </p:sp>
    </p:spTree>
    <p:extLst>
      <p:ext uri="{BB962C8B-B14F-4D97-AF65-F5344CB8AC3E}">
        <p14:creationId xmlns:p14="http://schemas.microsoft.com/office/powerpoint/2010/main" val="401517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282F3E3-DF64-428E-A40F-671232A6A04B}"/>
              </a:ext>
            </a:extLst>
          </p:cNvPr>
          <p:cNvSpPr>
            <a:spLocks noGrp="1"/>
          </p:cNvSpPr>
          <p:nvPr>
            <p:ph type="title"/>
          </p:nvPr>
        </p:nvSpPr>
        <p:spPr>
          <a:xfrm>
            <a:off x="992517" y="442913"/>
            <a:ext cx="5584967" cy="1071851"/>
          </a:xfrm>
        </p:spPr>
        <p:txBody>
          <a:bodyPr anchor="b">
            <a:normAutofit/>
          </a:bodyPr>
          <a:lstStyle/>
          <a:p>
            <a:r>
              <a:rPr lang="en-AU" sz="2800" dirty="0"/>
              <a:t>Developmental plasticity</a:t>
            </a:r>
          </a:p>
        </p:txBody>
      </p:sp>
      <p:sp>
        <p:nvSpPr>
          <p:cNvPr id="3" name="Content Placeholder 2">
            <a:extLst>
              <a:ext uri="{FF2B5EF4-FFF2-40B4-BE49-F238E27FC236}">
                <a16:creationId xmlns:a16="http://schemas.microsoft.com/office/drawing/2014/main" id="{3BAB5242-5499-4AAA-83DE-C053E63F47DF}"/>
              </a:ext>
            </a:extLst>
          </p:cNvPr>
          <p:cNvSpPr>
            <a:spLocks noGrp="1"/>
          </p:cNvSpPr>
          <p:nvPr>
            <p:ph idx="1"/>
          </p:nvPr>
        </p:nvSpPr>
        <p:spPr>
          <a:xfrm>
            <a:off x="992516" y="1603374"/>
            <a:ext cx="5400817" cy="4437207"/>
          </a:xfrm>
        </p:spPr>
        <p:txBody>
          <a:bodyPr>
            <a:normAutofit/>
          </a:bodyPr>
          <a:lstStyle/>
          <a:p>
            <a:r>
              <a:rPr lang="en-AU" sz="2400" dirty="0"/>
              <a:t>The ability of neural connections in the brain to reorganise in response to sensory input from the environment, </a:t>
            </a:r>
            <a:r>
              <a:rPr lang="en-AU" sz="2400" dirty="0" err="1"/>
              <a:t>eg</a:t>
            </a:r>
            <a:r>
              <a:rPr lang="en-AU" sz="2400" dirty="0"/>
              <a:t>  a baby playing with toys will practice fine motor skills, and reorganising brain functionality.</a:t>
            </a:r>
          </a:p>
        </p:txBody>
      </p:sp>
      <p:sp>
        <p:nvSpPr>
          <p:cNvPr id="22" name="Freeform: Shape 2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79ED3F77-5D49-496E-A652-4AE730240999}"/>
              </a:ext>
            </a:extLst>
          </p:cNvPr>
          <p:cNvPicPr>
            <a:picLocks noChangeAspect="1"/>
          </p:cNvPicPr>
          <p:nvPr/>
        </p:nvPicPr>
        <p:blipFill rotWithShape="1">
          <a:blip r:embed="rId2"/>
          <a:srcRect l="2445" r="2166"/>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1895198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3116-E2C8-43DF-9D36-A81A20604433}"/>
              </a:ext>
            </a:extLst>
          </p:cNvPr>
          <p:cNvSpPr>
            <a:spLocks noGrp="1"/>
          </p:cNvSpPr>
          <p:nvPr>
            <p:ph type="title"/>
          </p:nvPr>
        </p:nvSpPr>
        <p:spPr/>
        <p:txBody>
          <a:bodyPr/>
          <a:lstStyle/>
          <a:p>
            <a:r>
              <a:rPr lang="en-AU" dirty="0"/>
              <a:t>Adaptive plasticity</a:t>
            </a:r>
          </a:p>
        </p:txBody>
      </p:sp>
      <p:sp>
        <p:nvSpPr>
          <p:cNvPr id="3" name="Content Placeholder 2">
            <a:extLst>
              <a:ext uri="{FF2B5EF4-FFF2-40B4-BE49-F238E27FC236}">
                <a16:creationId xmlns:a16="http://schemas.microsoft.com/office/drawing/2014/main" id="{B49FBBC2-FAAD-4F56-A339-FA2B205A0641}"/>
              </a:ext>
            </a:extLst>
          </p:cNvPr>
          <p:cNvSpPr>
            <a:spLocks noGrp="1"/>
          </p:cNvSpPr>
          <p:nvPr>
            <p:ph idx="1"/>
          </p:nvPr>
        </p:nvSpPr>
        <p:spPr/>
        <p:txBody>
          <a:bodyPr>
            <a:normAutofit/>
          </a:bodyPr>
          <a:lstStyle/>
          <a:p>
            <a:r>
              <a:rPr lang="en-AU" sz="2400" dirty="0"/>
              <a:t>The ability of neural connections in the brain to reorganise in response to learning new information or to compensate for lost functions and take advantage of remaining functions.</a:t>
            </a:r>
          </a:p>
        </p:txBody>
      </p:sp>
    </p:spTree>
    <p:extLst>
      <p:ext uri="{BB962C8B-B14F-4D97-AF65-F5344CB8AC3E}">
        <p14:creationId xmlns:p14="http://schemas.microsoft.com/office/powerpoint/2010/main" val="131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113A-994A-4CA6-9DAA-0A6F0F149FAA}"/>
              </a:ext>
            </a:extLst>
          </p:cNvPr>
          <p:cNvSpPr>
            <a:spLocks noGrp="1"/>
          </p:cNvSpPr>
          <p:nvPr>
            <p:ph type="title"/>
          </p:nvPr>
        </p:nvSpPr>
        <p:spPr/>
        <p:txBody>
          <a:bodyPr/>
          <a:lstStyle/>
          <a:p>
            <a:endParaRPr lang="en-AU"/>
          </a:p>
        </p:txBody>
      </p:sp>
      <p:pic>
        <p:nvPicPr>
          <p:cNvPr id="4" name="Online Media 3" title="Online Exclusive: Blind man uses bat-like vision - World's Weirdest Events - BBC Two">
            <a:hlinkClick r:id="" action="ppaction://media"/>
            <a:extLst>
              <a:ext uri="{FF2B5EF4-FFF2-40B4-BE49-F238E27FC236}">
                <a16:creationId xmlns:a16="http://schemas.microsoft.com/office/drawing/2014/main" id="{16DFA673-A251-4179-AA14-8832533D464C}"/>
              </a:ext>
            </a:extLst>
          </p:cNvPr>
          <p:cNvPicPr>
            <a:picLocks noGrp="1" noRot="1" noChangeAspect="1"/>
          </p:cNvPicPr>
          <p:nvPr>
            <p:ph idx="1"/>
            <a:videoFile r:link="rId1"/>
          </p:nvPr>
        </p:nvPicPr>
        <p:blipFill>
          <a:blip r:embed="rId3"/>
          <a:stretch>
            <a:fillRect/>
          </a:stretch>
        </p:blipFill>
        <p:spPr>
          <a:xfrm>
            <a:off x="799880" y="431463"/>
            <a:ext cx="10592240" cy="5984317"/>
          </a:xfrm>
          <a:prstGeom prst="rect">
            <a:avLst/>
          </a:prstGeom>
        </p:spPr>
      </p:pic>
    </p:spTree>
    <p:extLst>
      <p:ext uri="{BB962C8B-B14F-4D97-AF65-F5344CB8AC3E}">
        <p14:creationId xmlns:p14="http://schemas.microsoft.com/office/powerpoint/2010/main" val="228794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1819</TotalTime>
  <Words>480</Words>
  <Application>Microsoft Office PowerPoint</Application>
  <PresentationFormat>Widescreen</PresentationFormat>
  <Paragraphs>53</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Meiryo</vt:lpstr>
      <vt:lpstr>Calibri</vt:lpstr>
      <vt:lpstr>Corbel</vt:lpstr>
      <vt:lpstr>Courier New</vt:lpstr>
      <vt:lpstr>Symbol</vt:lpstr>
      <vt:lpstr>SketchLinesVTI</vt:lpstr>
      <vt:lpstr>Lifespan Psychology: Plasticity</vt:lpstr>
      <vt:lpstr>Review</vt:lpstr>
      <vt:lpstr>Review</vt:lpstr>
      <vt:lpstr>Learning Intentions</vt:lpstr>
      <vt:lpstr>Success Criteria</vt:lpstr>
      <vt:lpstr>Brain plasticity</vt:lpstr>
      <vt:lpstr>Developmental plasticity</vt:lpstr>
      <vt:lpstr>Adaptive plasticity</vt:lpstr>
      <vt:lpstr>PowerPoint Presentation</vt:lpstr>
      <vt:lpstr>Stages of plasticity during infancy</vt:lpstr>
      <vt:lpstr>Proliferation</vt:lpstr>
      <vt:lpstr>Migration</vt:lpstr>
      <vt:lpstr>Circuit formation</vt:lpstr>
      <vt:lpstr>PowerPoint Presentation</vt:lpstr>
      <vt:lpstr>Synaptic Pruning</vt:lpstr>
      <vt:lpstr>PowerPoint Presentation</vt:lpstr>
      <vt:lpstr>Myelination</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JOHNSON Kristy [Narrogin Senior High School]</cp:lastModifiedBy>
  <cp:revision>25</cp:revision>
  <dcterms:created xsi:type="dcterms:W3CDTF">2023-02-01T11:31:06Z</dcterms:created>
  <dcterms:modified xsi:type="dcterms:W3CDTF">2023-03-31T03:06:05Z</dcterms:modified>
</cp:coreProperties>
</file>